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3"/>
  </p:notesMasterIdLst>
  <p:sldIdLst>
    <p:sldId id="291" r:id="rId5"/>
    <p:sldId id="301" r:id="rId6"/>
    <p:sldId id="302" r:id="rId7"/>
    <p:sldId id="293" r:id="rId8"/>
    <p:sldId id="310" r:id="rId9"/>
    <p:sldId id="296" r:id="rId10"/>
    <p:sldId id="309" r:id="rId11"/>
    <p:sldId id="308" r:id="rId12"/>
  </p:sldIdLst>
  <p:sldSz cx="10801350" cy="1080135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</p:embeddedFontLst>
  <p:defaultTextStyle>
    <a:defPPr>
      <a:defRPr lang="en-IE"/>
    </a:defPPr>
    <a:lvl1pPr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3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IADI MYLOPOULOU Ligeia" initials="ZML" lastIdx="1" clrIdx="0">
    <p:extLst>
      <p:ext uri="{19B8F6BF-5375-455C-9EA6-DF929625EA0E}">
        <p15:presenceInfo xmlns:p15="http://schemas.microsoft.com/office/powerpoint/2012/main" userId="S-1-5-21-583907252-1454471165-725345543-85911" providerId="AD"/>
      </p:ext>
    </p:extLst>
  </p:cmAuthor>
  <p:cmAuthor id="2" name="MARTÍNEZ SORIANO Nuria" initials="MSN" lastIdx="5" clrIdx="1">
    <p:extLst>
      <p:ext uri="{19B8F6BF-5375-455C-9EA6-DF929625EA0E}">
        <p15:presenceInfo xmlns:p15="http://schemas.microsoft.com/office/powerpoint/2012/main" userId="S::Nuria.SORIANO@euipo.europa.eu::53c11f67-2949-4c37-b42d-bba0a379023a" providerId="AD"/>
      </p:ext>
    </p:extLst>
  </p:cmAuthor>
  <p:cmAuthor id="3" name="BANHAQ Nabil" initials="BN" lastIdx="6" clrIdx="2">
    <p:extLst>
      <p:ext uri="{19B8F6BF-5375-455C-9EA6-DF929625EA0E}">
        <p15:presenceInfo xmlns:p15="http://schemas.microsoft.com/office/powerpoint/2012/main" userId="S::Nabil.BANHAQ@euipo.europa.eu::7b295a7d-f8e2-4cc3-9cb5-a5c5fe416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D8C"/>
    <a:srgbClr val="0C4CA3"/>
    <a:srgbClr val="094DA3"/>
    <a:srgbClr val="EBF0FB"/>
    <a:srgbClr val="EBC14A"/>
    <a:srgbClr val="002060"/>
    <a:srgbClr val="F67B00"/>
    <a:srgbClr val="FF9933"/>
    <a:srgbClr val="CAD8F6"/>
    <a:srgbClr val="DFE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4660"/>
  </p:normalViewPr>
  <p:slideViewPr>
    <p:cSldViewPr>
      <p:cViewPr varScale="1">
        <p:scale>
          <a:sx n="56" d="100"/>
          <a:sy n="56" d="100"/>
        </p:scale>
        <p:origin x="2285" y="43"/>
      </p:cViewPr>
      <p:guideLst>
        <p:guide orient="horz" pos="3403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E69C-1D8D-4AFB-B967-6DF8A0ED37D3}" type="datetimeFigureOut">
              <a:rPr lang="en-IE" smtClean="0"/>
              <a:t>24/03/2023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8596E-71AE-4A46-83CF-B0B3C88EA8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11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3355975"/>
            <a:ext cx="9182100" cy="2314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838" y="6121400"/>
            <a:ext cx="7559675" cy="2759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7F3E-1C0E-4783-B99F-1ADB61181619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8999060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94E4-DA2D-4D97-BF36-517E8544C20E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007479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1138" y="430213"/>
            <a:ext cx="2430462" cy="9218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30213"/>
            <a:ext cx="7138988" cy="9218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E559-4086-4426-A6AE-1632425563A7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1768164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701D-0CE3-41A3-9424-61DC5E2BE4B7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1673478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6940550"/>
            <a:ext cx="9182100" cy="2146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488" y="4578350"/>
            <a:ext cx="9182100" cy="2362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16A49-1151-4975-BA1D-6B67F7AD21F7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5941976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522538"/>
            <a:ext cx="4784725" cy="712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75" y="2522538"/>
            <a:ext cx="4784725" cy="712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4E7D-98F1-49D8-9224-7275B0A1C4FA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4735807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972185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417763"/>
            <a:ext cx="4772025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425825"/>
            <a:ext cx="4772025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2417763"/>
            <a:ext cx="4775200" cy="1008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3425825"/>
            <a:ext cx="4775200" cy="622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46DA-0431-4C65-BC55-E5FCD535F6E9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028571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1C03-9293-4E33-9F10-B2A341684608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1289079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7B6F-4CEB-4D8F-8E41-B58BB81BB234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0726425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30213"/>
            <a:ext cx="3554413" cy="1830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0" y="430213"/>
            <a:ext cx="6038850" cy="9218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2260600"/>
            <a:ext cx="3554413" cy="7388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4084F-7D6F-496B-9073-6E8051DDDF20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70677195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7561263"/>
            <a:ext cx="6480175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725" y="965200"/>
            <a:ext cx="6480175" cy="6480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725" y="8453438"/>
            <a:ext cx="6480175" cy="1268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D8E4-7F42-4332-8505-FF08EBA47A06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5483991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30213"/>
            <a:ext cx="972185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17830" tIns="58915" rIns="117830" bIns="589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22538"/>
            <a:ext cx="9721850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17830" tIns="58915" rIns="117830" bIns="589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9834563"/>
            <a:ext cx="25209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7830" tIns="58915" rIns="117830" bIns="58915" numCol="1" anchor="t" anchorCtr="0" compatLnSpc="1">
            <a:prstTxWarp prst="textNoShape">
              <a:avLst/>
            </a:prstTxWarp>
          </a:bodyPr>
          <a:lstStyle>
            <a:lvl1pPr defTabSz="1177925" eaLnBrk="1" hangingPunct="1"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9834563"/>
            <a:ext cx="34194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7830" tIns="58915" rIns="117830" bIns="58915" numCol="1" anchor="t" anchorCtr="0" compatLnSpc="1">
            <a:prstTxWarp prst="textNoShape">
              <a:avLst/>
            </a:prstTxWarp>
          </a:bodyPr>
          <a:lstStyle>
            <a:lvl1pPr algn="ctr" defTabSz="1177925" eaLnBrk="1" hangingPunct="1"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9834563"/>
            <a:ext cx="25209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7830" tIns="58915" rIns="117830" bIns="58915" numCol="1" anchor="t" anchorCtr="0" compatLnSpc="1">
            <a:prstTxWarp prst="textNoShape">
              <a:avLst/>
            </a:prstTxWarp>
          </a:bodyPr>
          <a:lstStyle>
            <a:lvl1pPr algn="r" defTabSz="1177925" eaLnBrk="1" hangingPunct="1">
              <a:defRPr sz="1800" b="0" smtClean="0">
                <a:latin typeface="Arial" pitchFamily="34" charset="0"/>
              </a:defRPr>
            </a:lvl1pPr>
          </a:lstStyle>
          <a:p>
            <a:pPr>
              <a:defRPr/>
            </a:pPr>
            <a:fld id="{B72CF45F-45E9-4611-8F54-A49E42E1A6C9}" type="slidenum">
              <a:rPr lang="en-IE" altLang="en-US"/>
              <a:pPr>
                <a:defRPr/>
              </a:pPr>
              <a:t>‹#›</a:t>
            </a:fld>
            <a:endParaRPr lang="en-I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6pPr>
      <a:lvl7pPr marL="914400"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7pPr>
      <a:lvl8pPr marL="1371600"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8pPr>
      <a:lvl9pPr marL="1828800" algn="ctr" defTabSz="1177925" rtl="0" eaLnBrk="1" fontAlgn="base" hangingPunct="1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9pPr>
    </p:titleStyle>
    <p:bodyStyle>
      <a:lvl1pPr marL="441325" indent="-441325" algn="l" defTabSz="1177925" rtl="0" eaLnBrk="1" fontAlgn="base" hangingPunct="1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57263" indent="-368300" algn="l" defTabSz="1177925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2pPr>
      <a:lvl3pPr marL="1473200" indent="-295275" algn="l" defTabSz="1177925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MS PGothic" pitchFamily="34" charset="-128"/>
        </a:defRPr>
      </a:lvl3pPr>
      <a:lvl4pPr marL="2062163" indent="-295275" algn="l" defTabSz="1177925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4pPr>
      <a:lvl5pPr marL="2651125" indent="-295275" algn="l" defTabSz="1177925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5pPr>
      <a:lvl6pPr marL="3108325" indent="-295275" algn="l" defTabSz="1177925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565525" indent="-295275" algn="l" defTabSz="1177925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022725" indent="-295275" algn="l" defTabSz="1177925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479925" indent="-295275" algn="l" defTabSz="1177925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ipo.europa.eu/knowledge/course/view.php?id=18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andros.alexandrou@euipo.europa.eu" TargetMode="External"/><Relationship Id="rId5" Type="http://schemas.openxmlformats.org/officeDocument/2006/relationships/hyperlink" Target="mailto:nabil.banhaq@euipo.europa.eu" TargetMode="External"/><Relationship Id="rId4" Type="http://schemas.openxmlformats.org/officeDocument/2006/relationships/hyperlink" Target="mailto:Pan_European_Seal@euipo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A94296-6AB2-4CC2-ACE6-DB1590203FA3}"/>
              </a:ext>
            </a:extLst>
          </p:cNvPr>
          <p:cNvGrpSpPr/>
          <p:nvPr/>
        </p:nvGrpSpPr>
        <p:grpSpPr>
          <a:xfrm>
            <a:off x="0" y="10136319"/>
            <a:ext cx="10801350" cy="665031"/>
            <a:chOff x="0" y="8280994"/>
            <a:chExt cx="10801350" cy="6650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2A34A8-F573-4F6F-93D1-FE21F075DA88}"/>
                </a:ext>
              </a:extLst>
            </p:cNvPr>
            <p:cNvSpPr txBox="1"/>
            <p:nvPr/>
          </p:nvSpPr>
          <p:spPr>
            <a:xfrm>
              <a:off x="0" y="8299694"/>
              <a:ext cx="10801350" cy="646331"/>
            </a:xfrm>
            <a:prstGeom prst="rect">
              <a:avLst/>
            </a:prstGeom>
            <a:solidFill>
              <a:srgbClr val="183D8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600" dirty="0">
                  <a:solidFill>
                    <a:srgbClr val="EBC14A"/>
                  </a:solidFill>
                </a:rPr>
                <a:t>    Alicante, Spain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401D57-C142-476D-B0F5-3C16B78127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9977" y="8280994"/>
              <a:ext cx="523796" cy="646331"/>
              <a:chOff x="-3392030" y="2960620"/>
              <a:chExt cx="914400" cy="1128310"/>
            </a:xfrm>
            <a:solidFill>
              <a:srgbClr val="EBC14A"/>
            </a:solidFill>
          </p:grpSpPr>
          <p:pic>
            <p:nvPicPr>
              <p:cNvPr id="8" name="Graphic 7" descr="Earth globe Africa and Europe">
                <a:extLst>
                  <a:ext uri="{FF2B5EF4-FFF2-40B4-BE49-F238E27FC236}">
                    <a16:creationId xmlns:a16="http://schemas.microsoft.com/office/drawing/2014/main" id="{9031CDD3-13DE-4A4B-AE6F-8267C1257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3392030" y="317453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phic 8" descr="Marker">
                <a:extLst>
                  <a:ext uri="{FF2B5EF4-FFF2-40B4-BE49-F238E27FC236}">
                    <a16:creationId xmlns:a16="http://schemas.microsoft.com/office/drawing/2014/main" id="{C8CB520E-7FC7-4D9A-945A-21F0D6C68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392030" y="2960620"/>
                <a:ext cx="605991" cy="605991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534238-0C97-4981-BDBA-911F38719DE8}"/>
              </a:ext>
            </a:extLst>
          </p:cNvPr>
          <p:cNvSpPr txBox="1"/>
          <p:nvPr/>
        </p:nvSpPr>
        <p:spPr>
          <a:xfrm>
            <a:off x="0" y="-5265"/>
            <a:ext cx="10801349" cy="646331"/>
          </a:xfrm>
          <a:prstGeom prst="rect">
            <a:avLst/>
          </a:prstGeom>
          <a:solidFill>
            <a:srgbClr val="183D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BC14A"/>
                </a:solidFill>
              </a:rPr>
              <a:t>Research Visits at the EUIPO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81559-0E67-4B7B-BA03-789C7535B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4" y="641066"/>
            <a:ext cx="5400675" cy="9518218"/>
          </a:xfrm>
          <a:prstGeom prst="rect">
            <a:avLst/>
          </a:prstGeom>
        </p:spPr>
      </p:pic>
      <p:pic>
        <p:nvPicPr>
          <p:cNvPr id="13" name="Imagen 7">
            <a:extLst>
              <a:ext uri="{FF2B5EF4-FFF2-40B4-BE49-F238E27FC236}">
                <a16:creationId xmlns:a16="http://schemas.microsoft.com/office/drawing/2014/main" id="{BFFC48AA-9627-4431-9D52-1F622D698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7" y="4459524"/>
            <a:ext cx="283190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67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891889-7904-4FEA-B216-45CBEA60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5412056" cy="9521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43B442-45B3-46B2-A243-4D45941F82E4}"/>
              </a:ext>
            </a:extLst>
          </p:cNvPr>
          <p:cNvSpPr txBox="1"/>
          <p:nvPr/>
        </p:nvSpPr>
        <p:spPr>
          <a:xfrm>
            <a:off x="-23698" y="0"/>
            <a:ext cx="10825048" cy="646331"/>
          </a:xfrm>
          <a:prstGeom prst="rect">
            <a:avLst/>
          </a:prstGeom>
          <a:solidFill>
            <a:srgbClr val="183D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BC14A"/>
                </a:solidFill>
              </a:rPr>
              <a:t>Contents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580776-4637-431A-A5AA-40CD183349DD}"/>
              </a:ext>
            </a:extLst>
          </p:cNvPr>
          <p:cNvSpPr txBox="1"/>
          <p:nvPr/>
        </p:nvSpPr>
        <p:spPr>
          <a:xfrm>
            <a:off x="0" y="10155019"/>
            <a:ext cx="10801350" cy="646331"/>
          </a:xfrm>
          <a:prstGeom prst="rect">
            <a:avLst/>
          </a:prstGeom>
          <a:solidFill>
            <a:srgbClr val="183D8C"/>
          </a:solidFill>
        </p:spPr>
        <p:txBody>
          <a:bodyPr wrap="square" rtlCol="0">
            <a:spAutoFit/>
          </a:bodyPr>
          <a:lstStyle/>
          <a:p>
            <a:pPr algn="ctr"/>
            <a:endParaRPr lang="en-IE" sz="3600" dirty="0">
              <a:solidFill>
                <a:srgbClr val="EBC14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89858-E5AE-482D-9196-A1144228D7D1}"/>
              </a:ext>
            </a:extLst>
          </p:cNvPr>
          <p:cNvSpPr txBox="1"/>
          <p:nvPr/>
        </p:nvSpPr>
        <p:spPr>
          <a:xfrm>
            <a:off x="5588122" y="2225131"/>
            <a:ext cx="5184576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300000"/>
              </a:lnSpc>
              <a:buFont typeface="+mj-lt"/>
              <a:buAutoNum type="romanLcPeriod"/>
            </a:pPr>
            <a:r>
              <a:rPr lang="en-US" sz="2400" dirty="0">
                <a:latin typeface="+mn-lt"/>
              </a:rPr>
              <a:t>Overview of the Initiative</a:t>
            </a:r>
          </a:p>
          <a:p>
            <a:pPr marL="514350" indent="-514350" algn="just">
              <a:lnSpc>
                <a:spcPct val="300000"/>
              </a:lnSpc>
              <a:buFont typeface="+mj-lt"/>
              <a:buAutoNum type="romanLcPeriod"/>
            </a:pPr>
            <a:r>
              <a:rPr lang="en-US" sz="2400" dirty="0">
                <a:latin typeface="+mn-lt"/>
              </a:rPr>
              <a:t>Key Information 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Short and Long Term Visits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Benefits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How to Apply</a:t>
            </a:r>
          </a:p>
          <a:p>
            <a:pPr marL="514350" indent="-514350" algn="just">
              <a:lnSpc>
                <a:spcPct val="300000"/>
              </a:lnSpc>
              <a:buFont typeface="+mj-lt"/>
              <a:buAutoNum type="romanLcPeriod"/>
            </a:pPr>
            <a:r>
              <a:rPr lang="en-US" sz="2400" dirty="0">
                <a:latin typeface="+mn-lt"/>
              </a:rPr>
              <a:t>EUIPO Library</a:t>
            </a:r>
          </a:p>
          <a:p>
            <a:pPr marL="514350" indent="-514350" algn="just">
              <a:lnSpc>
                <a:spcPct val="300000"/>
              </a:lnSpc>
              <a:buFont typeface="+mj-lt"/>
              <a:buAutoNum type="romanLcPeriod"/>
            </a:pPr>
            <a:r>
              <a:rPr lang="en-US" sz="2400" dirty="0">
                <a:latin typeface="+mn-lt"/>
              </a:rPr>
              <a:t>Academy Learning Portal</a:t>
            </a:r>
          </a:p>
        </p:txBody>
      </p:sp>
    </p:spTree>
    <p:extLst>
      <p:ext uri="{BB962C8B-B14F-4D97-AF65-F5344CB8AC3E}">
        <p14:creationId xmlns:p14="http://schemas.microsoft.com/office/powerpoint/2010/main" val="28016009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FC4A212-238A-428B-9CC7-7AE18ED6AA5E}"/>
              </a:ext>
            </a:extLst>
          </p:cNvPr>
          <p:cNvSpPr>
            <a:spLocks/>
          </p:cNvSpPr>
          <p:nvPr/>
        </p:nvSpPr>
        <p:spPr bwMode="auto">
          <a:xfrm>
            <a:off x="2736379" y="349539"/>
            <a:ext cx="7704856" cy="408926"/>
          </a:xfrm>
          <a:prstGeom prst="rect">
            <a:avLst/>
          </a:prstGeom>
          <a:solidFill>
            <a:srgbClr val="183D8C"/>
          </a:solidFill>
          <a:ln>
            <a:noFill/>
          </a:ln>
        </p:spPr>
        <p:txBody>
          <a:bodyPr lIns="0" tIns="0" rIns="0" bIns="0" anchor="ctr"/>
          <a:lstStyle/>
          <a:p>
            <a:pPr marL="101265" algn="ctr"/>
            <a:r>
              <a:rPr lang="en-GB" sz="22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Overview</a:t>
            </a:r>
          </a:p>
        </p:txBody>
      </p:sp>
      <p:pic>
        <p:nvPicPr>
          <p:cNvPr id="47" name="Imagen 7">
            <a:extLst>
              <a:ext uri="{FF2B5EF4-FFF2-40B4-BE49-F238E27FC236}">
                <a16:creationId xmlns:a16="http://schemas.microsoft.com/office/drawing/2014/main" id="{BDD5D894-F09B-499E-A320-BD55F4BBD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298714"/>
            <a:ext cx="2111772" cy="579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569554-D5D3-4007-8A76-AE0651329DE9}"/>
              </a:ext>
            </a:extLst>
          </p:cNvPr>
          <p:cNvSpPr txBox="1"/>
          <p:nvPr/>
        </p:nvSpPr>
        <p:spPr>
          <a:xfrm>
            <a:off x="10308292" y="10228673"/>
            <a:ext cx="27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3</a:t>
            </a:r>
            <a:endParaRPr lang="en-IE" sz="1200" dirty="0"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0CAB01-73D9-4D77-AAA7-C588E663CC27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 bwMode="auto">
          <a:xfrm>
            <a:off x="2535677" y="2293564"/>
            <a:ext cx="0" cy="9516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83D8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36A714-C145-4895-B43B-FBE47AD04996}"/>
              </a:ext>
            </a:extLst>
          </p:cNvPr>
          <p:cNvSpPr txBox="1"/>
          <p:nvPr/>
        </p:nvSpPr>
        <p:spPr>
          <a:xfrm>
            <a:off x="879494" y="1216346"/>
            <a:ext cx="3312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+mn-lt"/>
              </a:rPr>
              <a:t>Network of IP Academies</a:t>
            </a:r>
            <a:endParaRPr lang="en-IE" sz="3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4170A-5537-48F1-A4C8-754AE4B6BBDC}"/>
              </a:ext>
            </a:extLst>
          </p:cNvPr>
          <p:cNvSpPr txBox="1"/>
          <p:nvPr/>
        </p:nvSpPr>
        <p:spPr>
          <a:xfrm>
            <a:off x="547796" y="3245169"/>
            <a:ext cx="3975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+mn-lt"/>
              </a:rPr>
              <a:t>Knowledge Sharing </a:t>
            </a:r>
          </a:p>
          <a:p>
            <a:pPr algn="ctr"/>
            <a:r>
              <a:rPr lang="en-US" sz="3200" dirty="0">
                <a:solidFill>
                  <a:schemeClr val="accent6"/>
                </a:solidFill>
                <a:latin typeface="+mn-lt"/>
              </a:rPr>
              <a:t>and Research</a:t>
            </a:r>
            <a:endParaRPr lang="en-IE" sz="32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3" name="Graphic 12" descr="Open book">
            <a:extLst>
              <a:ext uri="{FF2B5EF4-FFF2-40B4-BE49-F238E27FC236}">
                <a16:creationId xmlns:a16="http://schemas.microsoft.com/office/drawing/2014/main" id="{A52976C1-E5FD-4195-BD57-FD36B999D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364" y="4438656"/>
            <a:ext cx="914400" cy="914400"/>
          </a:xfrm>
          <a:prstGeom prst="rect">
            <a:avLst/>
          </a:prstGeom>
        </p:spPr>
      </p:pic>
      <p:pic>
        <p:nvPicPr>
          <p:cNvPr id="16" name="Graphic 15" descr="Books">
            <a:extLst>
              <a:ext uri="{FF2B5EF4-FFF2-40B4-BE49-F238E27FC236}">
                <a16:creationId xmlns:a16="http://schemas.microsoft.com/office/drawing/2014/main" id="{0C8543F1-AA65-45C0-A25D-405529EB1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6379" y="4436512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2F1A0B-196D-4CAC-8ECD-037342D6C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5793028"/>
            <a:ext cx="5118979" cy="4435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C36B2-FF7A-4474-B5C4-97094516C94C}"/>
              </a:ext>
            </a:extLst>
          </p:cNvPr>
          <p:cNvSpPr txBox="1"/>
          <p:nvPr/>
        </p:nvSpPr>
        <p:spPr>
          <a:xfrm>
            <a:off x="7316898" y="5787311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+mn-lt"/>
              </a:rPr>
              <a:t>PURPOSE</a:t>
            </a:r>
            <a:endParaRPr lang="en-IE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2938A-F48D-4ABE-9825-9AE9764C38FC}"/>
              </a:ext>
            </a:extLst>
          </p:cNvPr>
          <p:cNvSpPr txBox="1"/>
          <p:nvPr/>
        </p:nvSpPr>
        <p:spPr>
          <a:xfrm>
            <a:off x="5688707" y="1704836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0" dirty="0">
                <a:latin typeface="+mn-lt"/>
              </a:rPr>
              <a:t>Open invitation to researchers of NIPA members to visit the EUIPO Office.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Undertake your research on a subject related to the work of the EUIPO at our premises in Alicante for a fixed time period.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0" dirty="0">
                <a:latin typeface="+mn-lt"/>
              </a:rPr>
              <a:t>During this period, access all the material, online and offline, found at the EUIPO Library – Knowledge Hub.</a:t>
            </a:r>
            <a:endParaRPr lang="en-IE" sz="20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B236E-C7F0-437E-B506-7663DEDB2CDA}"/>
              </a:ext>
            </a:extLst>
          </p:cNvPr>
          <p:cNvSpPr txBox="1"/>
          <p:nvPr/>
        </p:nvSpPr>
        <p:spPr>
          <a:xfrm>
            <a:off x="5776742" y="6129082"/>
            <a:ext cx="4808509" cy="449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" sz="200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Support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research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on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topics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relevant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for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the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Office: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EUTM, RCD and GI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systems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,</a:t>
            </a:r>
            <a:endParaRPr lang="en-IE" sz="2000" b="0" kern="0" dirty="0">
              <a:latin typeface="+mn-lt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IP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by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SMEs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,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IP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enforcement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,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IP,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Innovation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&amp; </a:t>
            </a:r>
            <a:r>
              <a:rPr lang="es-ES" sz="2000" b="0" kern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Technology</a:t>
            </a:r>
            <a:r>
              <a:rPr lang="es-E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, etc.</a:t>
            </a:r>
          </a:p>
          <a:p>
            <a:pPr marL="342900" lvl="1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Ongoing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knowledge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sharing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with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EUIPO’s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stakeholders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in </a:t>
            </a: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the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academic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s-ES" sz="20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field</a:t>
            </a:r>
            <a:r>
              <a:rPr lang="es-ES" sz="20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Strengthen </a:t>
            </a:r>
            <a:r>
              <a:rPr lang="en-US" sz="2000" b="0" kern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EUIPO’s role as an IP Knowledge Hub. </a:t>
            </a:r>
            <a:endParaRPr lang="es-ES" sz="2000" b="0" strike="sngStrike" kern="0" dirty="0">
              <a:latin typeface="+mn-lt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8EAEE8-B1CC-433E-8538-E3DF12D02CB5}"/>
              </a:ext>
            </a:extLst>
          </p:cNvPr>
          <p:cNvSpPr txBox="1"/>
          <p:nvPr/>
        </p:nvSpPr>
        <p:spPr>
          <a:xfrm>
            <a:off x="6324697" y="1049581"/>
            <a:ext cx="371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+mn-lt"/>
              </a:rPr>
              <a:t>RESEARCH VISITS</a:t>
            </a:r>
            <a:endParaRPr lang="en-IE" sz="2400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3195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id="{41DA142F-F262-4F17-98D1-7C5A5186EB25}"/>
              </a:ext>
            </a:extLst>
          </p:cNvPr>
          <p:cNvSpPr>
            <a:spLocks/>
          </p:cNvSpPr>
          <p:nvPr/>
        </p:nvSpPr>
        <p:spPr bwMode="auto">
          <a:xfrm>
            <a:off x="2736379" y="349539"/>
            <a:ext cx="7704856" cy="408926"/>
          </a:xfrm>
          <a:prstGeom prst="rect">
            <a:avLst/>
          </a:prstGeom>
          <a:solidFill>
            <a:srgbClr val="183D8C"/>
          </a:solidFill>
          <a:ln>
            <a:noFill/>
          </a:ln>
        </p:spPr>
        <p:txBody>
          <a:bodyPr lIns="0" tIns="0" rIns="0" bIns="0" anchor="ctr"/>
          <a:lstStyle/>
          <a:p>
            <a:pPr marL="101265" algn="ctr"/>
            <a:r>
              <a:rPr lang="en-US" sz="2200" spc="-84" dirty="0">
                <a:solidFill>
                  <a:srgbClr val="FFFCF6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ii. Research Visits: Key Information </a:t>
            </a:r>
            <a:endParaRPr lang="en-GB" sz="2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CD5500-E66C-4EC0-BFE8-609E3620D0DA}"/>
              </a:ext>
            </a:extLst>
          </p:cNvPr>
          <p:cNvSpPr>
            <a:spLocks/>
          </p:cNvSpPr>
          <p:nvPr/>
        </p:nvSpPr>
        <p:spPr bwMode="auto">
          <a:xfrm>
            <a:off x="978110" y="416364"/>
            <a:ext cx="9535133" cy="5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GB" sz="1500" b="0" spc="-84" dirty="0">
              <a:latin typeface="+mn-lt"/>
              <a:ea typeface="Open Sans Light" panose="020B0306030504020204" pitchFamily="34" charset="0"/>
              <a:cs typeface="Arial" panose="020B0604020202020204" pitchFamily="34" charset="0"/>
              <a:sym typeface="Helvetica Neue UltraLigh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1E0B16-98DD-BB43-A1EA-651548338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298714"/>
            <a:ext cx="2111772" cy="57929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24C4FCF-7965-4959-8386-6E910A40290E}"/>
              </a:ext>
            </a:extLst>
          </p:cNvPr>
          <p:cNvSpPr txBox="1"/>
          <p:nvPr/>
        </p:nvSpPr>
        <p:spPr>
          <a:xfrm>
            <a:off x="10308292" y="10228673"/>
            <a:ext cx="27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4</a:t>
            </a:r>
            <a:endParaRPr lang="en-IE" sz="1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DC5C0-5F4C-472E-BE2F-730B11CDF4C7}"/>
              </a:ext>
            </a:extLst>
          </p:cNvPr>
          <p:cNvSpPr txBox="1"/>
          <p:nvPr/>
        </p:nvSpPr>
        <p:spPr>
          <a:xfrm>
            <a:off x="6972839" y="6833685"/>
            <a:ext cx="2910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*</a:t>
            </a:r>
            <a:r>
              <a:rPr lang="en-US" sz="14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(start either </a:t>
            </a:r>
            <a:r>
              <a:rPr lang="en-US" sz="14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at the beginning </a:t>
            </a:r>
            <a:r>
              <a:rPr lang="en-US" sz="14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(1st – 5th) </a:t>
            </a:r>
            <a:r>
              <a:rPr lang="en-US" sz="14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or the middle </a:t>
            </a:r>
            <a:r>
              <a:rPr lang="en-US" sz="14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(15th – 18th)of the respective month)</a:t>
            </a:r>
            <a:endParaRPr lang="en-IE" sz="14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A61412-6765-44F5-A03D-94B688ABDD5F}"/>
              </a:ext>
            </a:extLst>
          </p:cNvPr>
          <p:cNvSpPr txBox="1"/>
          <p:nvPr/>
        </p:nvSpPr>
        <p:spPr>
          <a:xfrm>
            <a:off x="906110" y="8432954"/>
            <a:ext cx="9535125" cy="17030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latin typeface="+mn-lt"/>
              </a:rPr>
              <a:t>Access to </a:t>
            </a:r>
            <a:r>
              <a:rPr lang="en-US" sz="1800" dirty="0">
                <a:latin typeface="+mn-lt"/>
              </a:rPr>
              <a:t>specific information </a:t>
            </a:r>
            <a:r>
              <a:rPr lang="en-US" sz="1800" b="0" dirty="0">
                <a:latin typeface="+mn-lt"/>
              </a:rPr>
              <a:t>and </a:t>
            </a:r>
            <a:r>
              <a:rPr lang="en-US" sz="1800" dirty="0">
                <a:latin typeface="+mn-lt"/>
              </a:rPr>
              <a:t>knowledge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relevanc</a:t>
            </a:r>
            <a:r>
              <a:rPr lang="en-US" sz="1800" strike="sngStrike" dirty="0">
                <a:latin typeface="+mn-lt"/>
              </a:rPr>
              <a:t>e</a:t>
            </a:r>
            <a:r>
              <a:rPr lang="en-US" sz="1800" b="0" dirty="0">
                <a:latin typeface="+mn-lt"/>
              </a:rPr>
              <a:t> for their research projects.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latin typeface="+mn-lt"/>
              </a:rPr>
              <a:t>Access to </a:t>
            </a:r>
            <a:r>
              <a:rPr lang="en-US" sz="1800" dirty="0">
                <a:latin typeface="+mn-lt"/>
              </a:rPr>
              <a:t>open content </a:t>
            </a:r>
            <a:r>
              <a:rPr lang="en-US" sz="1800" b="0" dirty="0">
                <a:latin typeface="+mn-lt"/>
              </a:rPr>
              <a:t>of the </a:t>
            </a:r>
            <a:r>
              <a:rPr lang="en-US" sz="1800" dirty="0">
                <a:latin typeface="+mn-lt"/>
              </a:rPr>
              <a:t>Knowledge Hub, </a:t>
            </a:r>
            <a:r>
              <a:rPr lang="en-US" sz="1800" b="0" dirty="0">
                <a:latin typeface="+mn-lt"/>
              </a:rPr>
              <a:t>our online database,</a:t>
            </a:r>
            <a:r>
              <a:rPr lang="en-US" sz="1800" dirty="0">
                <a:latin typeface="+mn-lt"/>
              </a:rPr>
              <a:t> </a:t>
            </a:r>
            <a:r>
              <a:rPr lang="en-US" sz="1800" b="0" dirty="0">
                <a:latin typeface="+mn-lt"/>
              </a:rPr>
              <a:t>and the possibility of </a:t>
            </a:r>
            <a:r>
              <a:rPr lang="en-US" sz="1800" dirty="0">
                <a:latin typeface="+mn-lt"/>
              </a:rPr>
              <a:t>publishing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articles</a:t>
            </a:r>
            <a:r>
              <a:rPr lang="en-US" sz="1800" b="0" dirty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papers</a:t>
            </a:r>
            <a:r>
              <a:rPr lang="en-US" sz="1800" b="0" dirty="0">
                <a:latin typeface="+mn-lt"/>
              </a:rPr>
              <a:t> and </a:t>
            </a:r>
            <a:r>
              <a:rPr lang="en-US" sz="1800" dirty="0">
                <a:latin typeface="+mn-lt"/>
              </a:rPr>
              <a:t>thesis</a:t>
            </a:r>
            <a:r>
              <a:rPr lang="en-US" sz="1800" b="0" dirty="0">
                <a:latin typeface="+mn-lt"/>
              </a:rPr>
              <a:t> on the Knowledge Hub.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>
                <a:latin typeface="+mn-lt"/>
              </a:rPr>
              <a:t>Access to the </a:t>
            </a:r>
            <a:r>
              <a:rPr lang="en-US" sz="1800" dirty="0">
                <a:latin typeface="+mn-lt"/>
              </a:rPr>
              <a:t>EUIPO Library </a:t>
            </a:r>
            <a:r>
              <a:rPr lang="en-US" sz="1800" b="0" dirty="0">
                <a:latin typeface="+mn-lt"/>
              </a:rPr>
              <a:t>and all the relevant material.</a:t>
            </a:r>
            <a:endParaRPr lang="es-ES" sz="1800" b="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82425-F452-420F-96A4-ED4D789C2572}"/>
              </a:ext>
            </a:extLst>
          </p:cNvPr>
          <p:cNvSpPr txBox="1"/>
          <p:nvPr/>
        </p:nvSpPr>
        <p:spPr>
          <a:xfrm>
            <a:off x="4518511" y="7878879"/>
            <a:ext cx="245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183D8C"/>
                </a:solidFill>
                <a:latin typeface="+mn-lt"/>
              </a:rPr>
              <a:t>Advantages</a:t>
            </a:r>
            <a:endParaRPr lang="en-IE" sz="2800" u="sng" dirty="0">
              <a:solidFill>
                <a:srgbClr val="183D8C"/>
              </a:solidFill>
              <a:latin typeface="+mn-lt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5AA03B-0C92-45A2-8ACF-1C644020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44114"/>
              </p:ext>
            </p:extLst>
          </p:nvPr>
        </p:nvGraphicFramePr>
        <p:xfrm>
          <a:off x="918168" y="1396350"/>
          <a:ext cx="8965013" cy="5288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118">
                  <a:extLst>
                    <a:ext uri="{9D8B030D-6E8A-4147-A177-3AD203B41FA5}">
                      <a16:colId xmlns:a16="http://schemas.microsoft.com/office/drawing/2014/main" val="1476030152"/>
                    </a:ext>
                  </a:extLst>
                </a:gridCol>
                <a:gridCol w="3370557">
                  <a:extLst>
                    <a:ext uri="{9D8B030D-6E8A-4147-A177-3AD203B41FA5}">
                      <a16:colId xmlns:a16="http://schemas.microsoft.com/office/drawing/2014/main" val="2472160107"/>
                    </a:ext>
                  </a:extLst>
                </a:gridCol>
                <a:gridCol w="2988338">
                  <a:extLst>
                    <a:ext uri="{9D8B030D-6E8A-4147-A177-3AD203B41FA5}">
                      <a16:colId xmlns:a16="http://schemas.microsoft.com/office/drawing/2014/main" val="4230274131"/>
                    </a:ext>
                  </a:extLst>
                </a:gridCol>
              </a:tblGrid>
              <a:tr h="910709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u="sng" dirty="0">
                          <a:solidFill>
                            <a:srgbClr val="183D8C"/>
                          </a:solidFill>
                        </a:rPr>
                        <a:t>Short Term Visit </a:t>
                      </a:r>
                      <a:endParaRPr lang="en-IE" sz="2400" b="1" u="sng" dirty="0">
                        <a:solidFill>
                          <a:srgbClr val="183D8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u="sng" dirty="0">
                          <a:solidFill>
                            <a:srgbClr val="183D8C"/>
                          </a:solidFill>
                        </a:rPr>
                        <a:t>Long Term Visit</a:t>
                      </a:r>
                      <a:r>
                        <a:rPr lang="en-US" sz="2400" b="1" u="sng" dirty="0">
                          <a:solidFill>
                            <a:srgbClr val="183D8C"/>
                          </a:solidFill>
                        </a:rPr>
                        <a:t>*</a:t>
                      </a:r>
                      <a:endParaRPr lang="en-IE" sz="2400" b="1" u="sng" dirty="0">
                        <a:solidFill>
                          <a:srgbClr val="183D8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030742"/>
                  </a:ext>
                </a:extLst>
              </a:tr>
              <a:tr h="1093447">
                <a:tc>
                  <a:txBody>
                    <a:bodyPr/>
                    <a:lstStyle/>
                    <a:p>
                      <a:pPr algn="ctr"/>
                      <a:r>
                        <a:rPr lang="es-ES" sz="2200" b="1" u="sng" dirty="0">
                          <a:solidFill>
                            <a:srgbClr val="183D8C"/>
                          </a:solidFill>
                        </a:rPr>
                        <a:t>D</a:t>
                      </a:r>
                      <a:r>
                        <a:rPr lang="en-IE" sz="2200" b="1" u="sng" dirty="0">
                          <a:solidFill>
                            <a:srgbClr val="183D8C"/>
                          </a:solidFill>
                        </a:rPr>
                        <a:t>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  <a:ea typeface="Microsoft JhengHei UI Light" panose="020B0304030504040204" pitchFamily="34" charset="-120"/>
                          <a:cs typeface="Arial" panose="020B0604020202020204" pitchFamily="34" charset="0"/>
                        </a:rPr>
                        <a:t>1 to 5 days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  <a:ea typeface="Microsoft JhengHei UI Light" panose="020B0304030504040204" pitchFamily="34" charset="-120"/>
                          <a:cs typeface="Arial" panose="020B0604020202020204" pitchFamily="34" charset="0"/>
                        </a:rPr>
                        <a:t>15 days to 2 months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305813"/>
                  </a:ext>
                </a:extLst>
              </a:tr>
              <a:tr h="1093447">
                <a:tc>
                  <a:txBody>
                    <a:bodyPr/>
                    <a:lstStyle/>
                    <a:p>
                      <a:pPr algn="ctr"/>
                      <a:r>
                        <a:rPr lang="es-ES" sz="2200" b="1" u="sng" dirty="0">
                          <a:solidFill>
                            <a:srgbClr val="183D8C"/>
                          </a:solidFill>
                        </a:rPr>
                        <a:t>Location</a:t>
                      </a:r>
                      <a:endParaRPr lang="en-IE" sz="2200" b="1" u="sng" dirty="0">
                        <a:solidFill>
                          <a:srgbClr val="183D8C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Presential at the EUIPO Library</a:t>
                      </a:r>
                      <a:endParaRPr lang="en-I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20259"/>
                  </a:ext>
                </a:extLst>
              </a:tr>
              <a:tr h="1093447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>
                          <a:solidFill>
                            <a:srgbClr val="183D8C"/>
                          </a:solidFill>
                        </a:rPr>
                        <a:t>Benefits</a:t>
                      </a:r>
                      <a:endParaRPr lang="en-IE" sz="2200" b="1" u="sng" dirty="0">
                        <a:solidFill>
                          <a:srgbClr val="183D8C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  <a:ea typeface="Microsoft JhengHei UI Light" panose="020B0304030504040204" pitchFamily="34" charset="-120"/>
                          <a:cs typeface="Arial" panose="020B0604020202020204" pitchFamily="34" charset="0"/>
                        </a:rPr>
                        <a:t>Provision of a workstation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  <a:ea typeface="Microsoft JhengHei UI Light" panose="020B0304030504040204" pitchFamily="34" charset="-120"/>
                          <a:cs typeface="Arial" panose="020B0604020202020204" pitchFamily="34" charset="0"/>
                        </a:rPr>
                        <a:t>Access cards as visitors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58222"/>
                  </a:ext>
                </a:extLst>
              </a:tr>
              <a:tr h="1093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u="sng" dirty="0">
                          <a:solidFill>
                            <a:srgbClr val="183D8C"/>
                          </a:solidFill>
                        </a:rPr>
                        <a:t>Additional Benefits</a:t>
                      </a:r>
                      <a:endParaRPr lang="en-IE" sz="2200" b="1" u="sng" dirty="0">
                        <a:solidFill>
                          <a:srgbClr val="183D8C"/>
                        </a:solidFill>
                      </a:endParaRPr>
                    </a:p>
                    <a:p>
                      <a:pPr algn="ctr"/>
                      <a:endParaRPr lang="en-IE" sz="2200" b="1" u="sng" dirty="0">
                        <a:solidFill>
                          <a:srgbClr val="183D8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Microsoft JhengHei UI Light" panose="020B0304030504040204" pitchFamily="34" charset="-120"/>
                          <a:cs typeface="Arial" panose="020B0604020202020204" pitchFamily="34" charset="0"/>
                        </a:rPr>
                        <a:t>Consultation with relevant EUIPO experts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73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296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id="{41DA142F-F262-4F17-98D1-7C5A5186EB25}"/>
              </a:ext>
            </a:extLst>
          </p:cNvPr>
          <p:cNvSpPr>
            <a:spLocks/>
          </p:cNvSpPr>
          <p:nvPr/>
        </p:nvSpPr>
        <p:spPr bwMode="auto">
          <a:xfrm>
            <a:off x="2736379" y="349539"/>
            <a:ext cx="7704856" cy="408926"/>
          </a:xfrm>
          <a:prstGeom prst="rect">
            <a:avLst/>
          </a:prstGeom>
          <a:solidFill>
            <a:srgbClr val="183D8C"/>
          </a:solidFill>
          <a:ln>
            <a:noFill/>
          </a:ln>
        </p:spPr>
        <p:txBody>
          <a:bodyPr lIns="0" tIns="0" rIns="0" bIns="0" anchor="ctr"/>
          <a:lstStyle/>
          <a:p>
            <a:pPr marL="101265" algn="ctr"/>
            <a:r>
              <a:rPr lang="en-US" sz="2200" spc="-84" dirty="0">
                <a:solidFill>
                  <a:srgbClr val="FFFCF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Research Visits: Application Process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CD5500-E66C-4EC0-BFE8-609E3620D0DA}"/>
              </a:ext>
            </a:extLst>
          </p:cNvPr>
          <p:cNvSpPr>
            <a:spLocks/>
          </p:cNvSpPr>
          <p:nvPr/>
        </p:nvSpPr>
        <p:spPr bwMode="auto">
          <a:xfrm>
            <a:off x="978110" y="416364"/>
            <a:ext cx="9535133" cy="5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GB" sz="1500" b="0" spc="-84" dirty="0">
              <a:latin typeface="+mn-lt"/>
              <a:ea typeface="Open Sans Light" panose="020B0306030504020204" pitchFamily="34" charset="0"/>
              <a:cs typeface="Arial" panose="020B0604020202020204" pitchFamily="34" charset="0"/>
              <a:sym typeface="Helvetica Neue UltraLigh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1E0B16-98DD-BB43-A1EA-651548338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298714"/>
            <a:ext cx="2111772" cy="5792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4A28F7E-803A-4090-856E-00D01F1A2877}"/>
              </a:ext>
            </a:extLst>
          </p:cNvPr>
          <p:cNvSpPr txBox="1"/>
          <p:nvPr/>
        </p:nvSpPr>
        <p:spPr>
          <a:xfrm>
            <a:off x="4161498" y="1143508"/>
            <a:ext cx="316835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u="sng" dirty="0">
                <a:solidFill>
                  <a:srgbClr val="183D8C"/>
                </a:solidFill>
                <a:latin typeface="+mn-lt"/>
              </a:rPr>
              <a:t>How to Apply</a:t>
            </a:r>
            <a:endParaRPr lang="en-IE" sz="3400" u="sng" dirty="0">
              <a:solidFill>
                <a:srgbClr val="183D8C"/>
              </a:solidFill>
              <a:latin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4C4FCF-7965-4959-8386-6E910A40290E}"/>
              </a:ext>
            </a:extLst>
          </p:cNvPr>
          <p:cNvSpPr txBox="1"/>
          <p:nvPr/>
        </p:nvSpPr>
        <p:spPr>
          <a:xfrm>
            <a:off x="10308292" y="10228673"/>
            <a:ext cx="27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4</a:t>
            </a:r>
            <a:endParaRPr lang="en-IE" sz="12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91C9BD-FB6F-4D1C-A958-FD8A847ACBF8}"/>
              </a:ext>
            </a:extLst>
          </p:cNvPr>
          <p:cNvSpPr/>
          <p:nvPr/>
        </p:nvSpPr>
        <p:spPr bwMode="auto">
          <a:xfrm>
            <a:off x="1296217" y="2912109"/>
            <a:ext cx="3168353" cy="1792382"/>
          </a:xfrm>
          <a:prstGeom prst="roundRect">
            <a:avLst/>
          </a:prstGeom>
          <a:noFill/>
          <a:ln w="28575" cap="flat" cmpd="sng" algn="ctr">
            <a:solidFill>
              <a:srgbClr val="183D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1. Submit your request for the research visit at least </a:t>
            </a:r>
            <a:r>
              <a:rPr lang="en-US" sz="20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2 months </a:t>
            </a:r>
            <a:r>
              <a:rPr lang="en-US" sz="19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in advance </a:t>
            </a:r>
            <a:endParaRPr lang="en-IE" sz="1900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DBB1E-5DFD-46D6-9D26-B6C7E17B92A1}"/>
              </a:ext>
            </a:extLst>
          </p:cNvPr>
          <p:cNvSpPr/>
          <p:nvPr/>
        </p:nvSpPr>
        <p:spPr bwMode="auto">
          <a:xfrm>
            <a:off x="1296217" y="5029996"/>
            <a:ext cx="3168353" cy="1792382"/>
          </a:xfrm>
          <a:prstGeom prst="roundRect">
            <a:avLst/>
          </a:prstGeom>
          <a:noFill/>
          <a:ln w="28575" cap="flat" cmpd="sng" algn="ctr">
            <a:solidFill>
              <a:srgbClr val="183D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177925"/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2. Include in your request your research topic and any </a:t>
            </a:r>
            <a:r>
              <a:rPr lang="en-US" sz="19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specific consultation material </a:t>
            </a: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(books, articles, </a:t>
            </a:r>
            <a:r>
              <a:rPr lang="en-US" sz="19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etc</a:t>
            </a: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)</a:t>
            </a:r>
            <a:endParaRPr kumimoji="0" lang="en-IE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930C08-B125-46F8-8FDE-B08F689964B8}"/>
              </a:ext>
            </a:extLst>
          </p:cNvPr>
          <p:cNvSpPr/>
          <p:nvPr/>
        </p:nvSpPr>
        <p:spPr bwMode="auto">
          <a:xfrm>
            <a:off x="6840833" y="2940612"/>
            <a:ext cx="3168353" cy="1792382"/>
          </a:xfrm>
          <a:prstGeom prst="roundRect">
            <a:avLst/>
          </a:prstGeom>
          <a:noFill/>
          <a:ln w="28575" cap="flat" cmpd="sng" algn="ctr">
            <a:solidFill>
              <a:srgbClr val="183D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177925"/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1. Submit your request for the research visit at least </a:t>
            </a:r>
            <a:r>
              <a:rPr lang="en-US" sz="20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3 months </a:t>
            </a:r>
            <a:r>
              <a:rPr lang="en-US" sz="19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in advance</a:t>
            </a:r>
            <a:endParaRPr lang="en-IE" sz="1900" dirty="0">
              <a:latin typeface="+mn-lt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E19DF9-F61A-49A6-A1E1-DC61E6B1CC5E}"/>
              </a:ext>
            </a:extLst>
          </p:cNvPr>
          <p:cNvSpPr/>
          <p:nvPr/>
        </p:nvSpPr>
        <p:spPr bwMode="auto">
          <a:xfrm>
            <a:off x="6840833" y="5029996"/>
            <a:ext cx="3168353" cy="1792382"/>
          </a:xfrm>
          <a:prstGeom prst="roundRect">
            <a:avLst/>
          </a:prstGeom>
          <a:noFill/>
          <a:ln w="28575" cap="flat" cmpd="sng" algn="ctr">
            <a:solidFill>
              <a:srgbClr val="183D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177925"/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2. Include in your request:</a:t>
            </a:r>
          </a:p>
          <a:p>
            <a:pPr marL="285750" indent="-285750" defTabSz="1177925">
              <a:buFont typeface="Arial" panose="020B0604020202020204" pitchFamily="34" charset="0"/>
              <a:buChar char="•"/>
            </a:pP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your research topic,</a:t>
            </a:r>
          </a:p>
          <a:p>
            <a:pPr marL="285750" indent="-285750" defTabSz="1177925">
              <a:buFont typeface="Arial" panose="020B0604020202020204" pitchFamily="34" charset="0"/>
              <a:buChar char="•"/>
            </a:pP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any </a:t>
            </a:r>
            <a:r>
              <a:rPr lang="en-US" sz="19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specific material </a:t>
            </a: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(books, </a:t>
            </a:r>
            <a:r>
              <a:rPr lang="en-US" sz="1900" b="0" dirty="0" err="1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etc</a:t>
            </a: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),</a:t>
            </a:r>
          </a:p>
          <a:p>
            <a:pPr marL="285750" indent="-285750" defTabSz="1177925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EUIPO expertise </a:t>
            </a:r>
            <a:r>
              <a:rPr lang="en-US" sz="1900" b="0" dirty="0">
                <a:latin typeface="+mn-lt"/>
                <a:ea typeface="Microsoft JhengHei UI Light" panose="020B0304030504040204" pitchFamily="34" charset="-120"/>
                <a:cs typeface="Arial" panose="020B0604020202020204" pitchFamily="34" charset="0"/>
              </a:rPr>
              <a:t>to consult (max. 3).</a:t>
            </a:r>
            <a:endParaRPr kumimoji="0" lang="en-I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8D138A-4BB3-417C-95E5-0CC14DDD041C}"/>
              </a:ext>
            </a:extLst>
          </p:cNvPr>
          <p:cNvSpPr/>
          <p:nvPr/>
        </p:nvSpPr>
        <p:spPr bwMode="auto">
          <a:xfrm>
            <a:off x="2721344" y="7828936"/>
            <a:ext cx="6048663" cy="1167857"/>
          </a:xfrm>
          <a:prstGeom prst="roundRect">
            <a:avLst/>
          </a:prstGeom>
          <a:noFill/>
          <a:ln w="28575" cap="flat" cmpd="sng" algn="ctr">
            <a:solidFill>
              <a:srgbClr val="183D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Arial"/>
                <a:ea typeface="Microsoft JhengHei UI Light" panose="020B0304030504040204" pitchFamily="34" charset="-120"/>
                <a:cs typeface="Arial" panose="020B0604020202020204" pitchFamily="34" charset="0"/>
              </a:rPr>
              <a:t>Applications are accepted throughout the year,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00"/>
                </a:solidFill>
                <a:latin typeface="Arial"/>
                <a:ea typeface="Microsoft JhengHei UI Light" panose="020B0304030504040204" pitchFamily="34" charset="-120"/>
                <a:cs typeface="Arial" panose="020B0604020202020204" pitchFamily="34" charset="0"/>
              </a:rPr>
              <a:t>except for the following dates: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00"/>
                </a:solidFill>
                <a:latin typeface="Arial"/>
                <a:ea typeface="Microsoft JhengHei UI Light" panose="020B0304030504040204" pitchFamily="34" charset="-120"/>
                <a:cs typeface="Arial" panose="020B0604020202020204" pitchFamily="34" charset="0"/>
              </a:rPr>
              <a:t>15 December to 15 January</a:t>
            </a:r>
            <a:r>
              <a:rPr lang="en-US" sz="2000" b="0" dirty="0">
                <a:solidFill>
                  <a:srgbClr val="000000"/>
                </a:solidFill>
                <a:latin typeface="Arial"/>
                <a:ea typeface="Microsoft JhengHei UI Light" panose="020B0304030504040204" pitchFamily="34" charset="-120"/>
                <a:cs typeface="Arial" panose="020B0604020202020204" pitchFamily="34" charset="0"/>
              </a:rPr>
              <a:t>.</a:t>
            </a:r>
            <a:endParaRPr kumimoji="0" lang="en-IE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051C8-A65F-4F44-8D98-E96B9A21D4AF}"/>
              </a:ext>
            </a:extLst>
          </p:cNvPr>
          <p:cNvSpPr txBox="1"/>
          <p:nvPr/>
        </p:nvSpPr>
        <p:spPr>
          <a:xfrm>
            <a:off x="1661202" y="2199699"/>
            <a:ext cx="280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+mn-lt"/>
              </a:rPr>
              <a:t>Short Term Visit</a:t>
            </a:r>
            <a:endParaRPr lang="en-IE" sz="2400" u="sng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646B6-AE9F-4AF9-AB7D-5A41428224CD}"/>
              </a:ext>
            </a:extLst>
          </p:cNvPr>
          <p:cNvSpPr txBox="1"/>
          <p:nvPr/>
        </p:nvSpPr>
        <p:spPr>
          <a:xfrm>
            <a:off x="7205818" y="2191946"/>
            <a:ext cx="296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>
                <a:latin typeface="+mn-lt"/>
              </a:rPr>
              <a:t>Long Term Visit</a:t>
            </a:r>
            <a:endParaRPr lang="en-IE" sz="2400" u="sng" dirty="0">
              <a:latin typeface="+mn-lt"/>
            </a:endParaRPr>
          </a:p>
        </p:txBody>
      </p:sp>
      <p:pic>
        <p:nvPicPr>
          <p:cNvPr id="30" name="Graphic 29" descr="Books">
            <a:extLst>
              <a:ext uri="{FF2B5EF4-FFF2-40B4-BE49-F238E27FC236}">
                <a16:creationId xmlns:a16="http://schemas.microsoft.com/office/drawing/2014/main" id="{7563778C-0F47-40C0-8BC1-24AFD3C66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6217" y="2109906"/>
            <a:ext cx="602746" cy="602746"/>
          </a:xfrm>
          <a:prstGeom prst="rect">
            <a:avLst/>
          </a:prstGeom>
        </p:spPr>
      </p:pic>
      <p:pic>
        <p:nvPicPr>
          <p:cNvPr id="31" name="Graphic 30" descr="Open book">
            <a:extLst>
              <a:ext uri="{FF2B5EF4-FFF2-40B4-BE49-F238E27FC236}">
                <a16:creationId xmlns:a16="http://schemas.microsoft.com/office/drawing/2014/main" id="{E7C483B9-7DB4-4E2D-B9B7-48005807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6812" y="2098002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88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id="{41DA142F-F262-4F17-98D1-7C5A5186EB25}"/>
              </a:ext>
            </a:extLst>
          </p:cNvPr>
          <p:cNvSpPr>
            <a:spLocks/>
          </p:cNvSpPr>
          <p:nvPr/>
        </p:nvSpPr>
        <p:spPr bwMode="auto">
          <a:xfrm>
            <a:off x="2736379" y="349539"/>
            <a:ext cx="7704856" cy="408926"/>
          </a:xfrm>
          <a:prstGeom prst="rect">
            <a:avLst/>
          </a:prstGeom>
          <a:solidFill>
            <a:srgbClr val="183D8C"/>
          </a:solidFill>
          <a:ln>
            <a:noFill/>
          </a:ln>
        </p:spPr>
        <p:txBody>
          <a:bodyPr lIns="0" tIns="0" rIns="0" bIns="0" anchor="ctr"/>
          <a:lstStyle/>
          <a:p>
            <a:pPr marL="101265" algn="ctr"/>
            <a:r>
              <a:rPr lang="en-GB" sz="2200" spc="-84" dirty="0">
                <a:solidFill>
                  <a:srgbClr val="FFFCF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iii. Research Visits – EUIPO LIBRARY </a:t>
            </a:r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CD5500-E66C-4EC0-BFE8-609E3620D0DA}"/>
              </a:ext>
            </a:extLst>
          </p:cNvPr>
          <p:cNvSpPr>
            <a:spLocks/>
          </p:cNvSpPr>
          <p:nvPr/>
        </p:nvSpPr>
        <p:spPr bwMode="auto">
          <a:xfrm>
            <a:off x="978110" y="416364"/>
            <a:ext cx="9535133" cy="5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GB" sz="1600" b="0" spc="-84" dirty="0">
              <a:latin typeface="+mj-lt"/>
              <a:ea typeface="Open Sans Light" panose="020B0306030504020204" pitchFamily="34" charset="0"/>
              <a:cs typeface="Arial" panose="020B0604020202020204" pitchFamily="34" charset="0"/>
              <a:sym typeface="Helvetica Neue UltraLigh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1E0B16-98DD-BB43-A1EA-651548338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298714"/>
            <a:ext cx="2111772" cy="5792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3C152B-19B8-4BD1-B275-CBC24D4FE0D0}"/>
              </a:ext>
            </a:extLst>
          </p:cNvPr>
          <p:cNvSpPr txBox="1"/>
          <p:nvPr/>
        </p:nvSpPr>
        <p:spPr>
          <a:xfrm>
            <a:off x="10308292" y="10228673"/>
            <a:ext cx="27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n-lt"/>
              </a:rPr>
              <a:t>5</a:t>
            </a:r>
            <a:endParaRPr lang="en-IE" sz="12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2E2D39-364E-4F8B-BA27-A57AB3322D25}"/>
              </a:ext>
            </a:extLst>
          </p:cNvPr>
          <p:cNvSpPr txBox="1"/>
          <p:nvPr/>
        </p:nvSpPr>
        <p:spPr>
          <a:xfrm>
            <a:off x="3137257" y="1070830"/>
            <a:ext cx="4586539" cy="954107"/>
          </a:xfrm>
          <a:prstGeom prst="rect">
            <a:avLst/>
          </a:prstGeom>
          <a:solidFill>
            <a:srgbClr val="183D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EUIPO LIBRARY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+mn-lt"/>
              </a:rPr>
              <a:t>KNOWLEDGE HUB</a:t>
            </a:r>
            <a:endParaRPr lang="en-IE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AF7F84-13C3-44F1-B476-48520F2421B0}"/>
              </a:ext>
            </a:extLst>
          </p:cNvPr>
          <p:cNvSpPr txBox="1"/>
          <p:nvPr/>
        </p:nvSpPr>
        <p:spPr>
          <a:xfrm>
            <a:off x="3819876" y="3519067"/>
            <a:ext cx="32213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e-books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dictionaries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encyclopedias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e-journals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databases etc.</a:t>
            </a:r>
            <a:endParaRPr lang="en-US" sz="1800" b="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D08D11-77D8-4616-9E58-C6E19CD26731}"/>
              </a:ext>
            </a:extLst>
          </p:cNvPr>
          <p:cNvSpPr txBox="1"/>
          <p:nvPr/>
        </p:nvSpPr>
        <p:spPr>
          <a:xfrm>
            <a:off x="3544266" y="2406815"/>
            <a:ext cx="3772522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More than 6 million </a:t>
            </a:r>
          </a:p>
          <a:p>
            <a:pPr algn="ctr"/>
            <a:r>
              <a:rPr lang="en-US" sz="2400" dirty="0">
                <a:latin typeface="+mj-lt"/>
              </a:rPr>
              <a:t>References on-line</a:t>
            </a:r>
            <a:endParaRPr lang="en-US" sz="2400" b="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10520-B658-47D2-8554-5756B4C7C0F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" y="3848174"/>
            <a:ext cx="3236976" cy="149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75632-BC77-4C79-8752-9CF9A03E5E9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" y="2236113"/>
            <a:ext cx="3236976" cy="149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5BDAB-46C4-4648-A10F-2B4116D2BCC3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75" y="7253965"/>
            <a:ext cx="3328416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3C2E05-C302-4486-98E1-AD879817728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17" y="5608767"/>
            <a:ext cx="3221301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6FC7C1-7CD3-4F94-B32C-32F2706234E0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" y="5550392"/>
            <a:ext cx="3236976" cy="1495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A4CA72-A5DE-47F7-8412-3C7F8D56517B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" y="7253965"/>
            <a:ext cx="3236976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A6C98F-F4EF-4D34-B309-D1B0DA8F092F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" y="8860677"/>
            <a:ext cx="3241041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AA4DB4-B5BC-4E5D-9277-49A91206739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3" y="8761932"/>
            <a:ext cx="3326361" cy="146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041CD8-3254-4A7F-931A-1B0FAF09B21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64" y="7238910"/>
            <a:ext cx="3313221" cy="146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6548C7-A736-4730-8F1B-9C2EC13F1BA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2056"/>
          <a:stretch/>
        </p:blipFill>
        <p:spPr>
          <a:xfrm>
            <a:off x="3724960" y="8825403"/>
            <a:ext cx="3236976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6C88CB-149D-4012-8D5F-512F6244205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431" r="4515" b="2454"/>
          <a:stretch/>
        </p:blipFill>
        <p:spPr>
          <a:xfrm>
            <a:off x="93209" y="983647"/>
            <a:ext cx="2111771" cy="117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DE029E-65B9-4E23-B892-AC961FAB130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t="5864"/>
          <a:stretch/>
        </p:blipFill>
        <p:spPr>
          <a:xfrm>
            <a:off x="7849396" y="969609"/>
            <a:ext cx="2735855" cy="4457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C873DF-4B7E-450B-95A9-39D9D5BBE410}"/>
              </a:ext>
            </a:extLst>
          </p:cNvPr>
          <p:cNvSpPr txBox="1"/>
          <p:nvPr/>
        </p:nvSpPr>
        <p:spPr>
          <a:xfrm>
            <a:off x="3486567" y="5862725"/>
            <a:ext cx="3832568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IE"/>
            </a:defPPr>
            <a:lvl1pPr marL="285750" indent="-285750">
              <a:buFont typeface="Arial" panose="020B0604020202020204" pitchFamily="34" charset="0"/>
              <a:buChar char="•"/>
              <a:defRPr sz="18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en-US" sz="2800" dirty="0"/>
              <a:t>Our online home accessible to you.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5896575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id="{41DA142F-F262-4F17-98D1-7C5A5186EB25}"/>
              </a:ext>
            </a:extLst>
          </p:cNvPr>
          <p:cNvSpPr>
            <a:spLocks/>
          </p:cNvSpPr>
          <p:nvPr/>
        </p:nvSpPr>
        <p:spPr bwMode="auto">
          <a:xfrm>
            <a:off x="2736379" y="349539"/>
            <a:ext cx="7704856" cy="408926"/>
          </a:xfrm>
          <a:prstGeom prst="rect">
            <a:avLst/>
          </a:prstGeom>
          <a:solidFill>
            <a:srgbClr val="183D8C"/>
          </a:solidFill>
          <a:ln>
            <a:noFill/>
          </a:ln>
        </p:spPr>
        <p:txBody>
          <a:bodyPr lIns="0" tIns="0" rIns="0" bIns="0" anchor="ctr"/>
          <a:lstStyle/>
          <a:p>
            <a:pPr marL="101265" algn="ctr"/>
            <a:r>
              <a:rPr lang="en-GB" sz="2200" spc="-84" dirty="0">
                <a:solidFill>
                  <a:srgbClr val="FFFCF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iv. EUIPO – </a:t>
            </a:r>
            <a:r>
              <a:rPr lang="en-US" sz="2000" spc="-84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 Learning Portal</a:t>
            </a:r>
            <a:r>
              <a:rPr lang="en-US" sz="2000" spc="-84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(ALP)</a:t>
            </a:r>
            <a:endParaRPr lang="en-GB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CD5500-E66C-4EC0-BFE8-609E3620D0DA}"/>
              </a:ext>
            </a:extLst>
          </p:cNvPr>
          <p:cNvSpPr>
            <a:spLocks/>
          </p:cNvSpPr>
          <p:nvPr/>
        </p:nvSpPr>
        <p:spPr bwMode="auto">
          <a:xfrm>
            <a:off x="978110" y="416364"/>
            <a:ext cx="9535133" cy="5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GB" sz="1600" b="0" spc="-84" dirty="0">
              <a:latin typeface="+mj-lt"/>
              <a:ea typeface="Open Sans Light" panose="020B0306030504020204" pitchFamily="34" charset="0"/>
              <a:cs typeface="Arial" panose="020B0604020202020204" pitchFamily="34" charset="0"/>
              <a:sym typeface="Helvetica Neue UltraLigh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1E0B16-98DD-BB43-A1EA-651548338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298714"/>
            <a:ext cx="2111772" cy="57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F20E4-1905-4551-8BE8-E049BA946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62" y="1388213"/>
            <a:ext cx="5498289" cy="654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22E03-FEF0-41F8-ABE7-9CD4747F3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85" y="7541557"/>
            <a:ext cx="8924779" cy="291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084A0A-6B8B-4362-9170-21043F65DEEB}"/>
              </a:ext>
            </a:extLst>
          </p:cNvPr>
          <p:cNvSpPr/>
          <p:nvPr/>
        </p:nvSpPr>
        <p:spPr>
          <a:xfrm>
            <a:off x="3157912" y="6985972"/>
            <a:ext cx="448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>
                <a:latin typeface="+mj-lt"/>
              </a:rPr>
              <a:t>https://euipo.europa.eu/knowledge/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77E7DB-FB85-4B9A-B7B3-170A44A6BEAA}"/>
              </a:ext>
            </a:extLst>
          </p:cNvPr>
          <p:cNvSpPr txBox="1"/>
          <p:nvPr/>
        </p:nvSpPr>
        <p:spPr>
          <a:xfrm>
            <a:off x="5400673" y="5189609"/>
            <a:ext cx="413749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IE" sz="1800" b="0" dirty="0">
                <a:latin typeface="+mj-lt"/>
              </a:rPr>
              <a:t>general IP topics to specific courses covering all aspects of trade mark and design registration.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619FD5-1EFB-4EAC-AD8D-8C950FF7929F}"/>
              </a:ext>
            </a:extLst>
          </p:cNvPr>
          <p:cNvSpPr txBox="1"/>
          <p:nvPr/>
        </p:nvSpPr>
        <p:spPr>
          <a:xfrm>
            <a:off x="779026" y="432616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ALP</a:t>
            </a:r>
            <a:endParaRPr lang="en-IE" sz="1600" dirty="0">
              <a:latin typeface="+mj-l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EF03E5-7271-42EF-BD59-D787ABB95AF2}"/>
              </a:ext>
            </a:extLst>
          </p:cNvPr>
          <p:cNvCxnSpPr>
            <a:cxnSpLocks noChangeAspect="1"/>
          </p:cNvCxnSpPr>
          <p:nvPr/>
        </p:nvCxnSpPr>
        <p:spPr bwMode="auto">
          <a:xfrm flipV="1">
            <a:off x="1728267" y="3749733"/>
            <a:ext cx="756000" cy="756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83D8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8ADAC4-E06F-49D1-BE96-4C39EBF2DFE2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1728267" y="4493449"/>
            <a:ext cx="756000" cy="756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83D8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5CCBA5F-4D8A-41D2-A95C-E1674645CAA2}"/>
              </a:ext>
            </a:extLst>
          </p:cNvPr>
          <p:cNvSpPr txBox="1"/>
          <p:nvPr/>
        </p:nvSpPr>
        <p:spPr>
          <a:xfrm>
            <a:off x="2711472" y="5160711"/>
            <a:ext cx="2041131" cy="1231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Webinars</a:t>
            </a:r>
            <a:r>
              <a:rPr lang="en-US" sz="2000" b="0" dirty="0"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j-lt"/>
              </a:rPr>
              <a:t>Live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j-lt"/>
              </a:rPr>
              <a:t>Recorded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j-lt"/>
              </a:rPr>
              <a:t>IP and non 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7F19AE-7521-4C76-B034-517F83604781}"/>
              </a:ext>
            </a:extLst>
          </p:cNvPr>
          <p:cNvSpPr txBox="1"/>
          <p:nvPr/>
        </p:nvSpPr>
        <p:spPr>
          <a:xfrm>
            <a:off x="2711472" y="2608960"/>
            <a:ext cx="1889490" cy="1231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Courses</a:t>
            </a:r>
            <a:r>
              <a:rPr lang="en-US" sz="2000" b="0" dirty="0"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j-lt"/>
              </a:rPr>
              <a:t>Basic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j-lt"/>
              </a:rPr>
              <a:t>Intermediate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0" dirty="0">
                <a:latin typeface="+mj-lt"/>
              </a:rPr>
              <a:t>Advanced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C152B-19B8-4BD1-B275-CBC24D4FE0D0}"/>
              </a:ext>
            </a:extLst>
          </p:cNvPr>
          <p:cNvSpPr txBox="1"/>
          <p:nvPr/>
        </p:nvSpPr>
        <p:spPr>
          <a:xfrm>
            <a:off x="10308292" y="10228673"/>
            <a:ext cx="276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8</a:t>
            </a:r>
            <a:endParaRPr lang="en-IE" sz="12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0F710D-2349-4C9E-9D9A-7468878C43C6}"/>
              </a:ext>
            </a:extLst>
          </p:cNvPr>
          <p:cNvSpPr txBox="1"/>
          <p:nvPr/>
        </p:nvSpPr>
        <p:spPr>
          <a:xfrm rot="16200000">
            <a:off x="-2528331" y="4804410"/>
            <a:ext cx="570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183D8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Knowledge</a:t>
            </a:r>
            <a:r>
              <a:rPr lang="en-US" sz="2000" b="0" i="1" dirty="0">
                <a:solidFill>
                  <a:srgbClr val="183D8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1" dirty="0">
                <a:solidFill>
                  <a:srgbClr val="183D8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Hub/ EUIPO Library</a:t>
            </a:r>
            <a:endParaRPr lang="en-IE" sz="2000" b="0" i="1" dirty="0">
              <a:solidFill>
                <a:srgbClr val="183D8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FCFD7-1CF9-4078-AE17-25DD4B623488}"/>
              </a:ext>
            </a:extLst>
          </p:cNvPr>
          <p:cNvSpPr txBox="1"/>
          <p:nvPr/>
        </p:nvSpPr>
        <p:spPr>
          <a:xfrm>
            <a:off x="5745676" y="290134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IE" sz="1800" b="0" dirty="0">
                <a:latin typeface="+mj-lt"/>
              </a:rPr>
              <a:t>a training catalogue with a wealth of learning materials</a:t>
            </a:r>
          </a:p>
        </p:txBody>
      </p:sp>
    </p:spTree>
    <p:extLst>
      <p:ext uri="{BB962C8B-B14F-4D97-AF65-F5344CB8AC3E}">
        <p14:creationId xmlns:p14="http://schemas.microsoft.com/office/powerpoint/2010/main" val="31853331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2A34A8-F573-4F6F-93D1-FE21F075DA88}"/>
              </a:ext>
            </a:extLst>
          </p:cNvPr>
          <p:cNvSpPr txBox="1"/>
          <p:nvPr/>
        </p:nvSpPr>
        <p:spPr>
          <a:xfrm>
            <a:off x="0" y="10155019"/>
            <a:ext cx="10801350" cy="646331"/>
          </a:xfrm>
          <a:prstGeom prst="rect">
            <a:avLst/>
          </a:prstGeom>
          <a:solidFill>
            <a:srgbClr val="183D8C"/>
          </a:solidFill>
        </p:spPr>
        <p:txBody>
          <a:bodyPr wrap="square" rtlCol="0">
            <a:spAutoFit/>
          </a:bodyPr>
          <a:lstStyle/>
          <a:p>
            <a:pPr algn="ctr"/>
            <a:endParaRPr lang="en-IE" sz="3600" dirty="0">
              <a:solidFill>
                <a:srgbClr val="EBC14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4238-0C97-4981-BDBA-911F38719DE8}"/>
              </a:ext>
            </a:extLst>
          </p:cNvPr>
          <p:cNvSpPr txBox="1"/>
          <p:nvPr/>
        </p:nvSpPr>
        <p:spPr>
          <a:xfrm>
            <a:off x="0" y="0"/>
            <a:ext cx="10801350" cy="646331"/>
          </a:xfrm>
          <a:prstGeom prst="rect">
            <a:avLst/>
          </a:prstGeom>
          <a:solidFill>
            <a:srgbClr val="183D8C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EBC14A"/>
              </a:solidFill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BFFC48AA-9627-4431-9D52-1F622D698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" y="4464571"/>
            <a:ext cx="2831900" cy="936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247EB6-E247-423C-A50F-90674A8CC027}"/>
              </a:ext>
            </a:extLst>
          </p:cNvPr>
          <p:cNvSpPr txBox="1"/>
          <p:nvPr/>
        </p:nvSpPr>
        <p:spPr>
          <a:xfrm>
            <a:off x="144091" y="169208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dirty="0">
                <a:latin typeface="Constantia" panose="02030602050306030303" pitchFamily="18" charset="0"/>
              </a:rPr>
              <a:t>Thank you for your interest in the European Union Intellectual Property Office and our Research Visits Initiative.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5C1D0-E508-4155-BE74-39CF5D12D6F0}"/>
              </a:ext>
            </a:extLst>
          </p:cNvPr>
          <p:cNvSpPr txBox="1"/>
          <p:nvPr/>
        </p:nvSpPr>
        <p:spPr>
          <a:xfrm>
            <a:off x="144091" y="321682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dirty="0">
                <a:latin typeface="Constantia" panose="02030602050306030303" pitchFamily="18" charset="0"/>
              </a:rPr>
              <a:t>Looking forward to meeting you during your </a:t>
            </a:r>
            <a:r>
              <a:rPr lang="en-US" sz="1800" b="0" i="1">
                <a:latin typeface="Constantia" panose="02030602050306030303" pitchFamily="18" charset="0"/>
              </a:rPr>
              <a:t>research visit.</a:t>
            </a:r>
            <a:endParaRPr lang="en-US" sz="1800" b="0" i="1" dirty="0">
              <a:latin typeface="Constantia" panose="0203060205030603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737BF8-1C83-486D-BA11-15F876B5E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60" y="627321"/>
            <a:ext cx="5544690" cy="9527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2C82D-B03B-4F48-A04F-FAA348C2715F}"/>
              </a:ext>
            </a:extLst>
          </p:cNvPr>
          <p:cNvSpPr txBox="1"/>
          <p:nvPr/>
        </p:nvSpPr>
        <p:spPr>
          <a:xfrm>
            <a:off x="144091" y="6002088"/>
            <a:ext cx="4968552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dirty="0">
                <a:latin typeface="Constantia" panose="02030602050306030303" pitchFamily="18" charset="0"/>
              </a:rPr>
              <a:t>If you have any questions, please reach out to </a:t>
            </a:r>
          </a:p>
          <a:p>
            <a:pPr algn="ctr">
              <a:lnSpc>
                <a:spcPct val="250000"/>
              </a:lnSpc>
            </a:pPr>
            <a:r>
              <a:rPr lang="en-US" sz="1800" i="1" dirty="0">
                <a:latin typeface="Constantia" panose="0203060205030603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</a:t>
            </a:r>
          </a:p>
          <a:p>
            <a:pPr algn="ctr">
              <a:lnSpc>
                <a:spcPct val="150000"/>
              </a:lnSpc>
            </a:pPr>
            <a:r>
              <a:rPr lang="en-US" sz="1800" b="0" i="1" dirty="0">
                <a:solidFill>
                  <a:srgbClr val="284C7E"/>
                </a:solidFill>
                <a:latin typeface="Constantia" panose="0203060205030603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Pan_European_Seal@euipo.Europa.eu</a:t>
            </a:r>
            <a:endParaRPr lang="en-US" sz="1800" b="0" i="1" dirty="0"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i="1" dirty="0">
                <a:latin typeface="Constantia" panose="02030602050306030303" pitchFamily="18" charset="0"/>
              </a:rPr>
              <a:t>Nabil BANHAQ </a:t>
            </a:r>
          </a:p>
          <a:p>
            <a:pPr algn="ctr">
              <a:lnSpc>
                <a:spcPct val="150000"/>
              </a:lnSpc>
            </a:pPr>
            <a:r>
              <a:rPr lang="en-US" sz="1800" b="0" i="1" dirty="0">
                <a:latin typeface="Constantia" panose="02030602050306030303" pitchFamily="18" charset="0"/>
              </a:rPr>
              <a:t>(</a:t>
            </a:r>
            <a:r>
              <a:rPr lang="en-US" sz="1800" b="0" i="1" dirty="0">
                <a:latin typeface="Constantia" panose="02030602050306030303" pitchFamily="18" charset="0"/>
                <a:hlinkClick r:id="rId5"/>
              </a:rPr>
              <a:t>nabil.banhaq@euipo.europa.eu</a:t>
            </a:r>
            <a:r>
              <a:rPr lang="en-US" sz="1800" b="0" i="1" dirty="0">
                <a:latin typeface="Constantia" panose="02030602050306030303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1800" i="1" dirty="0">
                <a:latin typeface="Constantia" panose="02030602050306030303" pitchFamily="18" charset="0"/>
              </a:rPr>
              <a:t>Alexandros ALEXANDROU             </a:t>
            </a:r>
            <a:r>
              <a:rPr lang="en-US" sz="1800" b="0" i="1" dirty="0">
                <a:latin typeface="Constantia" panose="02030602050306030303" pitchFamily="18" charset="0"/>
              </a:rPr>
              <a:t>(</a:t>
            </a:r>
            <a:r>
              <a:rPr lang="en-US" sz="1800" b="0" i="1" dirty="0">
                <a:latin typeface="Constantia" panose="02030602050306030303" pitchFamily="18" charset="0"/>
                <a:hlinkClick r:id="rId6"/>
              </a:rPr>
              <a:t>alexandros.alexandrou@euipo.europa.eu</a:t>
            </a:r>
            <a:r>
              <a:rPr lang="en-US" sz="1800" b="0" i="1" dirty="0">
                <a:latin typeface="Constantia" panose="02030602050306030303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13661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84C7E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779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779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DDDD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0127240869</Document_x0020_Identification_x0020_Number>
    <Description xmlns="0e656187-b300-4fb0-8bf4-3a50f872073c">presents the research visits initiative by including key information. </Descrip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8D11CB0EC21F4CDEAE94635F966EBC21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4599E94-84E1-421D-8458-C94B96AB3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E72B7A-2980-473D-A10A-14BA1CD22F7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e656187-b300-4fb0-8bf4-3a50f872073c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779D91-1F37-405E-B77F-75240DDB4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EUIPO_Organisation_chart_PPT</Template>
  <TotalTime>135</TotalTime>
  <Words>571</Words>
  <Application>Microsoft Office PowerPoint</Application>
  <PresentationFormat>Custom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Cambria</vt:lpstr>
      <vt:lpstr>Arial Narrow</vt:lpstr>
      <vt:lpstr>Wingdings</vt:lpstr>
      <vt:lpstr>Calibri</vt:lpstr>
      <vt:lpstr>Arial</vt:lpstr>
      <vt:lpstr>Constantia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O.H.I.M.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Visits Brochure</dc:title>
  <dc:creator>MARAFON Julia</dc:creator>
  <cp:lastModifiedBy>ALEXANDROU Alexandros</cp:lastModifiedBy>
  <cp:revision>348</cp:revision>
  <dcterms:created xsi:type="dcterms:W3CDTF">2020-06-10T08:05:25Z</dcterms:created>
  <dcterms:modified xsi:type="dcterms:W3CDTF">2023-03-24T11:13:43Z</dcterms:modified>
</cp:coreProperties>
</file>